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Lst>
  <p:sldSz cx="12192000" cy="6858000"/>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0" d="100"/>
          <a:sy n="60" d="100"/>
        </p:scale>
        <p:origin x="78" y="22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524000" y="1122363"/>
            <a:ext cx="9144000" cy="2387600"/>
          </a:xfrm>
        </p:spPr>
        <p:txBody>
          <a:bodyPr anchor="b"/>
          <a:lstStyle>
            <a:lvl1pPr algn="ctr">
              <a:defRPr sz="6000"/>
            </a:lvl1pPr>
          </a:lstStyle>
          <a:p>
            <a:r>
              <a:rPr lang="ru-RU" smtClean="0"/>
              <a:t>Образец заголовка</a:t>
            </a:r>
            <a:endParaRPr lang="ru-RU"/>
          </a:p>
        </p:txBody>
      </p:sp>
      <p:sp>
        <p:nvSpPr>
          <p:cNvPr id="3" name="Подзаголовок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smtClean="0"/>
              <a:t>Образец подзаголовка</a:t>
            </a:r>
            <a:endParaRPr lang="ru-RU"/>
          </a:p>
        </p:txBody>
      </p:sp>
      <p:sp>
        <p:nvSpPr>
          <p:cNvPr id="4" name="Дата 3"/>
          <p:cNvSpPr>
            <a:spLocks noGrp="1"/>
          </p:cNvSpPr>
          <p:nvPr>
            <p:ph type="dt" sz="half" idx="10"/>
          </p:nvPr>
        </p:nvSpPr>
        <p:spPr/>
        <p:txBody>
          <a:bodyPr/>
          <a:lstStyle/>
          <a:p>
            <a:fld id="{0F8926A5-B0F0-4789-8C59-9D5CA523F220}" type="datetimeFigureOut">
              <a:rPr lang="ru-RU" smtClean="0"/>
              <a:t>17.11.2021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17906489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0F8926A5-B0F0-4789-8C59-9D5CA523F220}" type="datetimeFigureOut">
              <a:rPr lang="ru-RU" smtClean="0"/>
              <a:t>17.11.2021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7226591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724900" y="365125"/>
            <a:ext cx="2628900" cy="5811838"/>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838200" y="365125"/>
            <a:ext cx="7734300" cy="5811838"/>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0F8926A5-B0F0-4789-8C59-9D5CA523F220}" type="datetimeFigureOut">
              <a:rPr lang="ru-RU" smtClean="0"/>
              <a:t>17.11.2021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133521778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0F8926A5-B0F0-4789-8C59-9D5CA523F220}" type="datetimeFigureOut">
              <a:rPr lang="ru-RU" smtClean="0"/>
              <a:t>17.11.2021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24495871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1850" y="1709738"/>
            <a:ext cx="10515600" cy="2852737"/>
          </a:xfrm>
        </p:spPr>
        <p:txBody>
          <a:bodyPr anchor="b"/>
          <a:lstStyle>
            <a:lvl1pPr>
              <a:defRPr sz="6000"/>
            </a:lvl1pPr>
          </a:lstStyle>
          <a:p>
            <a:r>
              <a:rPr lang="ru-RU" smtClean="0"/>
              <a:t>Образец заголовка</a:t>
            </a:r>
            <a:endParaRPr lang="ru-RU"/>
          </a:p>
        </p:txBody>
      </p:sp>
      <p:sp>
        <p:nvSpPr>
          <p:cNvPr id="3" name="Текст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0F8926A5-B0F0-4789-8C59-9D5CA523F220}" type="datetimeFigureOut">
              <a:rPr lang="ru-RU" smtClean="0"/>
              <a:t>17.11.2021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227571219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sz="half" idx="1"/>
          </p:nvPr>
        </p:nvSpPr>
        <p:spPr>
          <a:xfrm>
            <a:off x="838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Объект 3"/>
          <p:cNvSpPr>
            <a:spLocks noGrp="1"/>
          </p:cNvSpPr>
          <p:nvPr>
            <p:ph sz="half" idx="2"/>
          </p:nvPr>
        </p:nvSpPr>
        <p:spPr>
          <a:xfrm>
            <a:off x="6172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Дата 4"/>
          <p:cNvSpPr>
            <a:spLocks noGrp="1"/>
          </p:cNvSpPr>
          <p:nvPr>
            <p:ph type="dt" sz="half" idx="10"/>
          </p:nvPr>
        </p:nvSpPr>
        <p:spPr/>
        <p:txBody>
          <a:bodyPr/>
          <a:lstStyle/>
          <a:p>
            <a:fld id="{0F8926A5-B0F0-4789-8C59-9D5CA523F220}" type="datetimeFigureOut">
              <a:rPr lang="ru-RU" smtClean="0"/>
              <a:t>17.11.2021</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40485225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365125"/>
            <a:ext cx="10515600" cy="1325563"/>
          </a:xfrm>
        </p:spPr>
        <p:txBody>
          <a:bodyPr/>
          <a:lstStyle/>
          <a:p>
            <a:r>
              <a:rPr lang="ru-RU" smtClean="0"/>
              <a:t>Образец заголовка</a:t>
            </a:r>
            <a:endParaRPr lang="ru-RU"/>
          </a:p>
        </p:txBody>
      </p:sp>
      <p:sp>
        <p:nvSpPr>
          <p:cNvPr id="3" name="Текст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839788" y="2505075"/>
            <a:ext cx="5157787"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6172200" y="2505075"/>
            <a:ext cx="5183188"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Дата 6"/>
          <p:cNvSpPr>
            <a:spLocks noGrp="1"/>
          </p:cNvSpPr>
          <p:nvPr>
            <p:ph type="dt" sz="half" idx="10"/>
          </p:nvPr>
        </p:nvSpPr>
        <p:spPr/>
        <p:txBody>
          <a:bodyPr/>
          <a:lstStyle/>
          <a:p>
            <a:fld id="{0F8926A5-B0F0-4789-8C59-9D5CA523F220}" type="datetimeFigureOut">
              <a:rPr lang="ru-RU" smtClean="0"/>
              <a:t>17.11.2021</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15334979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Дата 2"/>
          <p:cNvSpPr>
            <a:spLocks noGrp="1"/>
          </p:cNvSpPr>
          <p:nvPr>
            <p:ph type="dt" sz="half" idx="10"/>
          </p:nvPr>
        </p:nvSpPr>
        <p:spPr/>
        <p:txBody>
          <a:bodyPr/>
          <a:lstStyle/>
          <a:p>
            <a:fld id="{0F8926A5-B0F0-4789-8C59-9D5CA523F220}" type="datetimeFigureOut">
              <a:rPr lang="ru-RU" smtClean="0"/>
              <a:t>17.11.2021</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53475727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0F8926A5-B0F0-4789-8C59-9D5CA523F220}" type="datetimeFigureOut">
              <a:rPr lang="ru-RU" smtClean="0"/>
              <a:t>17.11.2021</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37275878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ru-RU"/>
          </a:p>
        </p:txBody>
      </p:sp>
      <p:sp>
        <p:nvSpPr>
          <p:cNvPr id="3" name="Объект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0F8926A5-B0F0-4789-8C59-9D5CA523F220}" type="datetimeFigureOut">
              <a:rPr lang="ru-RU" smtClean="0"/>
              <a:t>17.11.2021</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41106631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ru-RU"/>
          </a:p>
        </p:txBody>
      </p:sp>
      <p:sp>
        <p:nvSpPr>
          <p:cNvPr id="3" name="Рисунок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0F8926A5-B0F0-4789-8C59-9D5CA523F220}" type="datetimeFigureOut">
              <a:rPr lang="ru-RU" smtClean="0"/>
              <a:t>17.11.2021</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4FB879D-F1A1-4D23-B5AE-B77D9AE3E78A}" type="slidenum">
              <a:rPr lang="ru-RU" smtClean="0"/>
              <a:t>‹#›</a:t>
            </a:fld>
            <a:endParaRPr lang="ru-RU"/>
          </a:p>
        </p:txBody>
      </p:sp>
    </p:spTree>
    <p:extLst>
      <p:ext uri="{BB962C8B-B14F-4D97-AF65-F5344CB8AC3E}">
        <p14:creationId xmlns:p14="http://schemas.microsoft.com/office/powerpoint/2010/main" val="166724291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smtClean="0"/>
              <a:t>Образец заголовка</a:t>
            </a:r>
            <a:endParaRPr lang="ru-RU"/>
          </a:p>
        </p:txBody>
      </p:sp>
      <p:sp>
        <p:nvSpPr>
          <p:cNvPr id="3" name="Текст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F8926A5-B0F0-4789-8C59-9D5CA523F220}" type="datetimeFigureOut">
              <a:rPr lang="ru-RU" smtClean="0"/>
              <a:t>17.11.2021</a:t>
            </a:fld>
            <a:endParaRPr lang="ru-RU"/>
          </a:p>
        </p:txBody>
      </p:sp>
      <p:sp>
        <p:nvSpPr>
          <p:cNvPr id="5" name="Нижний колонтитул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4FB879D-F1A1-4D23-B5AE-B77D9AE3E78A}" type="slidenum">
              <a:rPr lang="ru-RU" smtClean="0"/>
              <a:t>‹#›</a:t>
            </a:fld>
            <a:endParaRPr lang="ru-RU"/>
          </a:p>
        </p:txBody>
      </p:sp>
    </p:spTree>
    <p:extLst>
      <p:ext uri="{BB962C8B-B14F-4D97-AF65-F5344CB8AC3E}">
        <p14:creationId xmlns:p14="http://schemas.microsoft.com/office/powerpoint/2010/main" val="94054572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p:txBody>
          <a:bodyPr>
            <a:normAutofit fontScale="90000"/>
          </a:bodyPr>
          <a:lstStyle/>
          <a:p>
            <a:r>
              <a:rPr lang="ru-RU" b="1" dirty="0" smtClean="0"/>
              <a:t>Всероссийские проверочные работы: анализ 2021 года</a:t>
            </a:r>
            <a:endParaRPr lang="ru-RU" b="1" dirty="0"/>
          </a:p>
        </p:txBody>
      </p:sp>
      <p:sp>
        <p:nvSpPr>
          <p:cNvPr id="3" name="Подзаголовок 2"/>
          <p:cNvSpPr>
            <a:spLocks noGrp="1"/>
          </p:cNvSpPr>
          <p:nvPr>
            <p:ph type="subTitle" idx="1"/>
          </p:nvPr>
        </p:nvSpPr>
        <p:spPr/>
        <p:txBody>
          <a:bodyPr/>
          <a:lstStyle/>
          <a:p>
            <a:r>
              <a:rPr lang="ru-RU" dirty="0" smtClean="0"/>
              <a:t>Сомова Л.В., старший методист УМС ИМО по Советскому району </a:t>
            </a:r>
            <a:r>
              <a:rPr lang="ru-RU" dirty="0" err="1" smtClean="0"/>
              <a:t>г.Казани</a:t>
            </a:r>
            <a:endParaRPr lang="ru-RU" dirty="0"/>
          </a:p>
        </p:txBody>
      </p:sp>
    </p:spTree>
    <p:extLst>
      <p:ext uri="{BB962C8B-B14F-4D97-AF65-F5344CB8AC3E}">
        <p14:creationId xmlns:p14="http://schemas.microsoft.com/office/powerpoint/2010/main" val="6466259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365126"/>
            <a:ext cx="10515600" cy="982412"/>
          </a:xfrm>
        </p:spPr>
        <p:txBody>
          <a:bodyPr>
            <a:normAutofit/>
          </a:bodyPr>
          <a:lstStyle/>
          <a:p>
            <a:r>
              <a:rPr lang="ru-RU" sz="2800" b="1" dirty="0" smtClean="0"/>
              <a:t>Как определяется объективность результатов ВПР и ОГЭ?</a:t>
            </a:r>
            <a:endParaRPr lang="ru-RU" sz="2800" b="1" dirty="0"/>
          </a:p>
        </p:txBody>
      </p:sp>
      <p:sp>
        <p:nvSpPr>
          <p:cNvPr id="3" name="Объект 2"/>
          <p:cNvSpPr>
            <a:spLocks noGrp="1"/>
          </p:cNvSpPr>
          <p:nvPr>
            <p:ph idx="1"/>
          </p:nvPr>
        </p:nvSpPr>
        <p:spPr/>
        <p:txBody>
          <a:bodyPr>
            <a:normAutofit fontScale="62500" lnSpcReduction="20000"/>
          </a:bodyPr>
          <a:lstStyle/>
          <a:p>
            <a:pPr indent="450215" algn="just">
              <a:lnSpc>
                <a:spcPct val="107000"/>
              </a:lnSpc>
              <a:spcAft>
                <a:spcPts val="800"/>
              </a:spcAft>
            </a:pPr>
            <a:r>
              <a:rPr lang="ru-RU" dirty="0" err="1">
                <a:latin typeface="Times New Roman" panose="02020603050405020304" pitchFamily="18" charset="0"/>
                <a:ea typeface="Times New Roman" panose="02020603050405020304" pitchFamily="18" charset="0"/>
                <a:cs typeface="Times New Roman" panose="02020603050405020304" pitchFamily="18" charset="0"/>
              </a:rPr>
              <a:t>Рособрнадзор</a:t>
            </a:r>
            <a:r>
              <a:rPr lang="ru-RU" dirty="0">
                <a:latin typeface="Times New Roman" panose="02020603050405020304" pitchFamily="18" charset="0"/>
                <a:ea typeface="Times New Roman" panose="02020603050405020304" pitchFamily="18" charset="0"/>
                <a:cs typeface="Times New Roman" panose="02020603050405020304" pitchFamily="18" charset="0"/>
              </a:rPr>
              <a:t> использует четыре методики.</a:t>
            </a:r>
            <a:endParaRPr lang="ru-RU"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indent="450215" algn="just">
              <a:lnSpc>
                <a:spcPct val="107000"/>
              </a:lnSpc>
              <a:spcAft>
                <a:spcPts val="800"/>
              </a:spcAft>
            </a:pPr>
            <a:r>
              <a:rPr lang="ru-RU" b="1" dirty="0">
                <a:solidFill>
                  <a:srgbClr val="0000CD"/>
                </a:solidFill>
                <a:latin typeface="Times New Roman" panose="02020603050405020304" pitchFamily="18" charset="0"/>
                <a:ea typeface="Times New Roman" panose="02020603050405020304" pitchFamily="18" charset="0"/>
                <a:cs typeface="Times New Roman" panose="02020603050405020304" pitchFamily="18" charset="0"/>
              </a:rPr>
              <a:t>Во-первых,</a:t>
            </a:r>
            <a:r>
              <a:rPr lang="ru-RU" dirty="0">
                <a:latin typeface="Times New Roman" panose="02020603050405020304" pitchFamily="18" charset="0"/>
                <a:ea typeface="Times New Roman" panose="02020603050405020304" pitchFamily="18" charset="0"/>
                <a:cs typeface="Times New Roman" panose="02020603050405020304" pitchFamily="18" charset="0"/>
              </a:rPr>
              <a:t> соотносит результаты ВПР с текущей успеваемостью учеников. Например, сопоставляет высокие баллы за работу и число медалистов в школе. Если информация сильно не совпадает, то результаты признают необъективными.</a:t>
            </a:r>
            <a:endParaRPr lang="ru-RU"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indent="450215" algn="just">
              <a:lnSpc>
                <a:spcPct val="107000"/>
              </a:lnSpc>
              <a:spcAft>
                <a:spcPts val="800"/>
              </a:spcAft>
            </a:pPr>
            <a:r>
              <a:rPr lang="ru-RU" b="1" dirty="0">
                <a:solidFill>
                  <a:srgbClr val="0000CD"/>
                </a:solidFill>
                <a:latin typeface="Times New Roman" panose="02020603050405020304" pitchFamily="18" charset="0"/>
                <a:ea typeface="Times New Roman" panose="02020603050405020304" pitchFamily="18" charset="0"/>
                <a:cs typeface="Times New Roman" panose="02020603050405020304" pitchFamily="18" charset="0"/>
              </a:rPr>
              <a:t>Во-вторых,</a:t>
            </a:r>
            <a:r>
              <a:rPr lang="ru-RU" dirty="0">
                <a:latin typeface="Times New Roman" panose="02020603050405020304" pitchFamily="18" charset="0"/>
                <a:ea typeface="Times New Roman" panose="02020603050405020304" pitchFamily="18" charset="0"/>
                <a:cs typeface="Times New Roman" panose="02020603050405020304" pitchFamily="18" charset="0"/>
              </a:rPr>
              <a:t> </a:t>
            </a:r>
            <a:r>
              <a:rPr lang="ru-RU" dirty="0" err="1">
                <a:latin typeface="Times New Roman" panose="02020603050405020304" pitchFamily="18" charset="0"/>
                <a:ea typeface="Times New Roman" panose="02020603050405020304" pitchFamily="18" charset="0"/>
                <a:cs typeface="Times New Roman" panose="02020603050405020304" pitchFamily="18" charset="0"/>
              </a:rPr>
              <a:t>мониторит</a:t>
            </a:r>
            <a:r>
              <a:rPr lang="ru-RU" dirty="0">
                <a:latin typeface="Times New Roman" panose="02020603050405020304" pitchFamily="18" charset="0"/>
                <a:ea typeface="Times New Roman" panose="02020603050405020304" pitchFamily="18" charset="0"/>
                <a:cs typeface="Times New Roman" panose="02020603050405020304" pitchFamily="18" charset="0"/>
              </a:rPr>
              <a:t> результаты ВПР за несколько лет. Если у одних и тех же детей по одному предмету они сильно разнятся из года в год, то, скорее всего, школа завысила или занизила оценку.</a:t>
            </a:r>
            <a:endParaRPr lang="ru-RU"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indent="450215" algn="just">
              <a:lnSpc>
                <a:spcPct val="107000"/>
              </a:lnSpc>
              <a:spcAft>
                <a:spcPts val="800"/>
              </a:spcAft>
            </a:pPr>
            <a:r>
              <a:rPr lang="ru-RU" b="1" dirty="0">
                <a:solidFill>
                  <a:srgbClr val="0000CD"/>
                </a:solidFill>
                <a:latin typeface="Times New Roman" panose="02020603050405020304" pitchFamily="18" charset="0"/>
                <a:ea typeface="Times New Roman" panose="02020603050405020304" pitchFamily="18" charset="0"/>
                <a:cs typeface="Times New Roman" panose="02020603050405020304" pitchFamily="18" charset="0"/>
              </a:rPr>
              <a:t>В-третьих,</a:t>
            </a:r>
            <a:r>
              <a:rPr lang="ru-RU" dirty="0">
                <a:latin typeface="Times New Roman" panose="02020603050405020304" pitchFamily="18" charset="0"/>
                <a:ea typeface="Times New Roman" panose="02020603050405020304" pitchFamily="18" charset="0"/>
                <a:cs typeface="Times New Roman" panose="02020603050405020304" pitchFamily="18" charset="0"/>
              </a:rPr>
              <a:t> сопоставляет результаты по школе с результатами контрольной выборки на федеральном или региональном уровне. Если ваши результаты сильно отличаются от результатов школ, где за ходом ВПР следили общественные наблюдатели, представители учредителя, то вы необъективно оценили работы учеников.</a:t>
            </a:r>
            <a:endParaRPr lang="ru-RU"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indent="450215" algn="just">
              <a:lnSpc>
                <a:spcPct val="107000"/>
              </a:lnSpc>
              <a:spcAft>
                <a:spcPts val="800"/>
              </a:spcAft>
            </a:pPr>
            <a:r>
              <a:rPr lang="ru-RU" b="1" dirty="0">
                <a:solidFill>
                  <a:srgbClr val="0000CD"/>
                </a:solidFill>
                <a:latin typeface="Times New Roman" panose="02020603050405020304" pitchFamily="18" charset="0"/>
                <a:ea typeface="Times New Roman" panose="02020603050405020304" pitchFamily="18" charset="0"/>
                <a:cs typeface="Times New Roman" panose="02020603050405020304" pitchFamily="18" charset="0"/>
              </a:rPr>
              <a:t>В-четвертых, </a:t>
            </a:r>
            <a:r>
              <a:rPr lang="ru-RU" dirty="0">
                <a:latin typeface="Times New Roman" panose="02020603050405020304" pitchFamily="18" charset="0"/>
                <a:ea typeface="Times New Roman" panose="02020603050405020304" pitchFamily="18" charset="0"/>
                <a:cs typeface="Times New Roman" panose="02020603050405020304" pitchFamily="18" charset="0"/>
              </a:rPr>
              <a:t>проводит комплексный анализ данных разных контрольных работ: ВПР, НИКО, ЕГЭ, ОГЭ, международных исследований. Существенное различие между результатами этих работ в школе говорит об их необъективности.</a:t>
            </a:r>
            <a:endParaRPr lang="ru-RU" sz="2400" dirty="0" smtClean="0">
              <a:effectLst/>
              <a:latin typeface="Calibri" panose="020F0502020204030204" pitchFamily="34" charset="0"/>
              <a:ea typeface="Calibri" panose="020F0502020204030204" pitchFamily="34" charset="0"/>
              <a:cs typeface="Times New Roman" panose="02020603050405020304" pitchFamily="18" charset="0"/>
            </a:endParaRPr>
          </a:p>
          <a:p>
            <a:endParaRPr lang="ru-RU" dirty="0"/>
          </a:p>
        </p:txBody>
      </p:sp>
    </p:spTree>
    <p:extLst>
      <p:ext uri="{BB962C8B-B14F-4D97-AF65-F5344CB8AC3E}">
        <p14:creationId xmlns:p14="http://schemas.microsoft.com/office/powerpoint/2010/main" val="28386008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sz="4000" b="0" i="0" u="none" strike="noStrike" baseline="0" dirty="0" smtClean="0">
                <a:solidFill>
                  <a:srgbClr val="000000"/>
                </a:solidFill>
                <a:latin typeface="Cambria" panose="02040503050406030204" pitchFamily="18" charset="0"/>
              </a:rPr>
              <a:t/>
            </a:r>
            <a:br>
              <a:rPr lang="ru-RU" sz="4000" b="0" i="0" u="none" strike="noStrike" baseline="0" dirty="0" smtClean="0">
                <a:solidFill>
                  <a:srgbClr val="000000"/>
                </a:solidFill>
                <a:latin typeface="Cambria" panose="02040503050406030204" pitchFamily="18" charset="0"/>
              </a:rPr>
            </a:br>
            <a:r>
              <a:rPr lang="ru-RU" sz="4000" b="0" i="0" u="none" strike="noStrike" baseline="0" dirty="0" smtClean="0">
                <a:solidFill>
                  <a:srgbClr val="000000"/>
                </a:solidFill>
                <a:latin typeface="Cambria" panose="02040503050406030204" pitchFamily="18" charset="0"/>
              </a:rPr>
              <a:t> </a:t>
            </a:r>
            <a:r>
              <a:rPr lang="ru-RU" sz="2700" b="1" dirty="0">
                <a:solidFill>
                  <a:srgbClr val="000000"/>
                </a:solidFill>
                <a:latin typeface="Cambria" panose="02040503050406030204" pitchFamily="18" charset="0"/>
              </a:rPr>
              <a:t>Методика расчета показателя «Уровень объективности оценки образовательных результатов в субъекте Российской Федерации» </a:t>
            </a:r>
            <a:endParaRPr lang="ru-RU" sz="2700" dirty="0"/>
          </a:p>
        </p:txBody>
      </p:sp>
      <p:sp>
        <p:nvSpPr>
          <p:cNvPr id="3" name="Объект 2"/>
          <p:cNvSpPr>
            <a:spLocks noGrp="1"/>
          </p:cNvSpPr>
          <p:nvPr>
            <p:ph idx="1"/>
          </p:nvPr>
        </p:nvSpPr>
        <p:spPr/>
        <p:txBody>
          <a:bodyPr>
            <a:normAutofit fontScale="77500" lnSpcReduction="20000"/>
          </a:bodyPr>
          <a:lstStyle/>
          <a:p>
            <a:r>
              <a:rPr lang="ru-RU" dirty="0" smtClean="0">
                <a:solidFill>
                  <a:srgbClr val="000000"/>
                </a:solidFill>
                <a:latin typeface="Times New Roman" panose="02020603050405020304" pitchFamily="18" charset="0"/>
              </a:rPr>
              <a:t>На </a:t>
            </a:r>
            <a:r>
              <a:rPr lang="ru-RU" b="1" dirty="0">
                <a:solidFill>
                  <a:srgbClr val="000000"/>
                </a:solidFill>
                <a:latin typeface="Times New Roman" panose="02020603050405020304" pitchFamily="18" charset="0"/>
              </a:rPr>
              <a:t>первом этапе </a:t>
            </a:r>
            <a:r>
              <a:rPr lang="ru-RU" dirty="0">
                <a:solidFill>
                  <a:srgbClr val="000000"/>
                </a:solidFill>
                <a:latin typeface="Times New Roman" panose="02020603050405020304" pitchFamily="18" charset="0"/>
              </a:rPr>
              <a:t>производится выявление (маркировка) образовательных организаций с одним из 14</a:t>
            </a:r>
            <a:r>
              <a:rPr lang="ru-RU" sz="1600" b="0" i="0" u="none" strike="noStrike" baseline="0" dirty="0" smtClean="0">
                <a:solidFill>
                  <a:srgbClr val="000000"/>
                </a:solidFill>
                <a:latin typeface="Times New Roman" panose="02020603050405020304" pitchFamily="18" charset="0"/>
              </a:rPr>
              <a:t>1 </a:t>
            </a:r>
            <a:r>
              <a:rPr lang="ru-RU" dirty="0">
                <a:solidFill>
                  <a:srgbClr val="000000"/>
                </a:solidFill>
                <a:latin typeface="Times New Roman" panose="02020603050405020304" pitchFamily="18" charset="0"/>
              </a:rPr>
              <a:t>признаков необъективности</a:t>
            </a:r>
            <a:r>
              <a:rPr lang="ru-RU" sz="1600" b="0" i="0" u="none" strike="noStrike" baseline="0" dirty="0" smtClean="0">
                <a:solidFill>
                  <a:srgbClr val="000000"/>
                </a:solidFill>
                <a:latin typeface="Times New Roman" panose="02020603050405020304" pitchFamily="18" charset="0"/>
              </a:rPr>
              <a:t>2</a:t>
            </a:r>
            <a:r>
              <a:rPr lang="ru-RU" dirty="0">
                <a:solidFill>
                  <a:srgbClr val="000000"/>
                </a:solidFill>
                <a:latin typeface="Times New Roman" panose="02020603050405020304" pitchFamily="18" charset="0"/>
              </a:rPr>
              <a:t>: </a:t>
            </a:r>
            <a:endParaRPr lang="ru-RU" dirty="0" smtClean="0">
              <a:solidFill>
                <a:srgbClr val="000000"/>
              </a:solidFill>
              <a:latin typeface="Times New Roman" panose="02020603050405020304" pitchFamily="18" charset="0"/>
            </a:endParaRPr>
          </a:p>
          <a:p>
            <a:pPr>
              <a:spcAft>
                <a:spcPts val="435"/>
              </a:spcAft>
            </a:pPr>
            <a:r>
              <a:rPr lang="ru-RU" dirty="0">
                <a:solidFill>
                  <a:srgbClr val="000000"/>
                </a:solidFill>
                <a:latin typeface="Times New Roman" panose="02020603050405020304" pitchFamily="18" charset="0"/>
                <a:ea typeface="Calibri" panose="020F0502020204030204" pitchFamily="34" charset="0"/>
              </a:rPr>
              <a:t>завышенные значения среднего балла ВПР по русскому языку в 4 классе; </a:t>
            </a:r>
          </a:p>
          <a:p>
            <a:pPr>
              <a:spcAft>
                <a:spcPts val="435"/>
              </a:spcAft>
            </a:pPr>
            <a:r>
              <a:rPr lang="ru-RU" dirty="0">
                <a:solidFill>
                  <a:srgbClr val="000000"/>
                </a:solidFill>
                <a:latin typeface="Times New Roman" panose="02020603050405020304" pitchFamily="18" charset="0"/>
                <a:ea typeface="Calibri" panose="020F0502020204030204" pitchFamily="34" charset="0"/>
              </a:rPr>
              <a:t>завышенные значения среднего балла ВПР по русскому языку в 5 классе; </a:t>
            </a:r>
          </a:p>
          <a:p>
            <a:pPr>
              <a:spcAft>
                <a:spcPts val="435"/>
              </a:spcAft>
            </a:pPr>
            <a:r>
              <a:rPr lang="ru-RU" dirty="0">
                <a:solidFill>
                  <a:srgbClr val="000000"/>
                </a:solidFill>
                <a:latin typeface="Times New Roman" panose="02020603050405020304" pitchFamily="18" charset="0"/>
                <a:ea typeface="Calibri" panose="020F0502020204030204" pitchFamily="34" charset="0"/>
              </a:rPr>
              <a:t>завышенные значения среднего балла ОГЭ по русскому языку; </a:t>
            </a:r>
          </a:p>
          <a:p>
            <a:pPr>
              <a:spcAft>
                <a:spcPts val="435"/>
              </a:spcAft>
            </a:pPr>
            <a:r>
              <a:rPr lang="ru-RU" dirty="0">
                <a:solidFill>
                  <a:srgbClr val="000000"/>
                </a:solidFill>
                <a:latin typeface="Times New Roman" panose="02020603050405020304" pitchFamily="18" charset="0"/>
                <a:ea typeface="Calibri" panose="020F0502020204030204" pitchFamily="34" charset="0"/>
              </a:rPr>
              <a:t>несоответствие результатов ВПР по русскому языку в 4 классе и школьных отметок; </a:t>
            </a:r>
          </a:p>
          <a:p>
            <a:pPr>
              <a:spcAft>
                <a:spcPts val="435"/>
              </a:spcAft>
            </a:pPr>
            <a:r>
              <a:rPr lang="ru-RU" dirty="0">
                <a:solidFill>
                  <a:srgbClr val="000000"/>
                </a:solidFill>
                <a:latin typeface="Times New Roman" panose="02020603050405020304" pitchFamily="18" charset="0"/>
                <a:ea typeface="Calibri" panose="020F0502020204030204" pitchFamily="34" charset="0"/>
              </a:rPr>
              <a:t>несоответствие результатов ВПР по русскому языку в 4 классе и школьных отметок; </a:t>
            </a:r>
          </a:p>
          <a:p>
            <a:pPr>
              <a:spcAft>
                <a:spcPts val="435"/>
              </a:spcAft>
            </a:pPr>
            <a:r>
              <a:rPr lang="ru-RU" dirty="0">
                <a:solidFill>
                  <a:srgbClr val="000000"/>
                </a:solidFill>
                <a:latin typeface="Times New Roman" panose="02020603050405020304" pitchFamily="18" charset="0"/>
                <a:ea typeface="Calibri" panose="020F0502020204030204" pitchFamily="34" charset="0"/>
              </a:rPr>
              <a:t>резкое возрастание результатов одной параллели от 4 класса к 5 по русскому языку; </a:t>
            </a:r>
          </a:p>
          <a:p>
            <a:pPr>
              <a:spcAft>
                <a:spcPts val="0"/>
              </a:spcAft>
            </a:pPr>
            <a:r>
              <a:rPr lang="ru-RU" dirty="0">
                <a:solidFill>
                  <a:srgbClr val="000000"/>
                </a:solidFill>
                <a:latin typeface="Times New Roman" panose="02020603050405020304" pitchFamily="18" charset="0"/>
                <a:ea typeface="Calibri" panose="020F0502020204030204" pitchFamily="34" charset="0"/>
              </a:rPr>
              <a:t>резкое падение результатов одной параллели от 4 класса к 5 по русскому языку </a:t>
            </a:r>
          </a:p>
          <a:p>
            <a:pPr marL="0" indent="0">
              <a:buNone/>
            </a:pPr>
            <a:endParaRPr lang="ru-RU" dirty="0"/>
          </a:p>
        </p:txBody>
      </p:sp>
    </p:spTree>
    <p:extLst>
      <p:ext uri="{BB962C8B-B14F-4D97-AF65-F5344CB8AC3E}">
        <p14:creationId xmlns:p14="http://schemas.microsoft.com/office/powerpoint/2010/main" val="132927005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500062"/>
            <a:ext cx="10515600" cy="1325563"/>
          </a:xfrm>
        </p:spPr>
        <p:txBody>
          <a:bodyPr>
            <a:normAutofit/>
          </a:bodyPr>
          <a:lstStyle/>
          <a:p>
            <a:pPr>
              <a:lnSpc>
                <a:spcPct val="110000"/>
              </a:lnSpc>
              <a:spcAft>
                <a:spcPts val="0"/>
              </a:spcAft>
            </a:pPr>
            <a:r>
              <a:rPr lang="ru-RU" sz="2400" b="1" dirty="0">
                <a:latin typeface="Calibri" panose="020F0502020204030204" pitchFamily="34" charset="0"/>
                <a:ea typeface="Calibri" panose="020F0502020204030204" pitchFamily="34" charset="0"/>
                <a:cs typeface="Times New Roman" panose="02020603050405020304" pitchFamily="18" charset="0"/>
              </a:rPr>
              <a:t>Общий анализ проверки работ ВПР </a:t>
            </a:r>
            <a:r>
              <a:rPr lang="ru-RU" sz="2400" b="1" dirty="0" smtClean="0">
                <a:latin typeface="Calibri" panose="020F0502020204030204" pitchFamily="34" charset="0"/>
                <a:ea typeface="Calibri" panose="020F0502020204030204" pitchFamily="34" charset="0"/>
                <a:cs typeface="Times New Roman" panose="02020603050405020304" pitchFamily="18" charset="0"/>
              </a:rPr>
              <a:t>по русскому языку по </a:t>
            </a:r>
            <a:r>
              <a:rPr lang="ru-RU" sz="2400" b="1" dirty="0">
                <a:latin typeface="Calibri" panose="020F0502020204030204" pitchFamily="34" charset="0"/>
                <a:ea typeface="Calibri" panose="020F0502020204030204" pitchFamily="34" charset="0"/>
                <a:cs typeface="Times New Roman" panose="02020603050405020304" pitchFamily="18" charset="0"/>
              </a:rPr>
              <a:t>Советскому району </a:t>
            </a:r>
            <a:r>
              <a:rPr lang="ru-RU" sz="2400" dirty="0" smtClean="0">
                <a:effectLst/>
                <a:latin typeface="Calibri" panose="020F0502020204030204" pitchFamily="34" charset="0"/>
                <a:ea typeface="Calibri" panose="020F0502020204030204" pitchFamily="34" charset="0"/>
                <a:cs typeface="Times New Roman" panose="02020603050405020304" pitchFamily="18" charset="0"/>
              </a:rPr>
              <a:t/>
            </a:r>
            <a:br>
              <a:rPr lang="ru-RU" sz="2400" dirty="0" smtClean="0">
                <a:effectLst/>
                <a:latin typeface="Calibri" panose="020F0502020204030204" pitchFamily="34" charset="0"/>
                <a:ea typeface="Calibri" panose="020F0502020204030204" pitchFamily="34" charset="0"/>
                <a:cs typeface="Times New Roman" panose="02020603050405020304" pitchFamily="18" charset="0"/>
              </a:rPr>
            </a:br>
            <a:endParaRPr lang="ru-RU" sz="2400" dirty="0"/>
          </a:p>
        </p:txBody>
      </p:sp>
      <p:graphicFrame>
        <p:nvGraphicFramePr>
          <p:cNvPr id="4" name="Объект 3"/>
          <p:cNvGraphicFramePr>
            <a:graphicFrameLocks noGrp="1"/>
          </p:cNvGraphicFramePr>
          <p:nvPr>
            <p:ph idx="1"/>
            <p:extLst>
              <p:ext uri="{D42A27DB-BD31-4B8C-83A1-F6EECF244321}">
                <p14:modId xmlns:p14="http://schemas.microsoft.com/office/powerpoint/2010/main" val="797762216"/>
              </p:ext>
            </p:extLst>
          </p:nvPr>
        </p:nvGraphicFramePr>
        <p:xfrm>
          <a:off x="697835" y="1825624"/>
          <a:ext cx="10655965" cy="4687317"/>
        </p:xfrm>
        <a:graphic>
          <a:graphicData uri="http://schemas.openxmlformats.org/drawingml/2006/table">
            <a:tbl>
              <a:tblPr firstRow="1" bandRow="1">
                <a:tableStyleId>{5C22544A-7EE6-4342-B048-85BDC9FD1C3A}</a:tableStyleId>
              </a:tblPr>
              <a:tblGrid>
                <a:gridCol w="1418358">
                  <a:extLst>
                    <a:ext uri="{9D8B030D-6E8A-4147-A177-3AD203B41FA5}">
                      <a16:colId xmlns:a16="http://schemas.microsoft.com/office/drawing/2014/main" val="3321567669"/>
                    </a:ext>
                  </a:extLst>
                </a:gridCol>
                <a:gridCol w="949635">
                  <a:extLst>
                    <a:ext uri="{9D8B030D-6E8A-4147-A177-3AD203B41FA5}">
                      <a16:colId xmlns:a16="http://schemas.microsoft.com/office/drawing/2014/main" val="1538165682"/>
                    </a:ext>
                  </a:extLst>
                </a:gridCol>
                <a:gridCol w="1183996">
                  <a:extLst>
                    <a:ext uri="{9D8B030D-6E8A-4147-A177-3AD203B41FA5}">
                      <a16:colId xmlns:a16="http://schemas.microsoft.com/office/drawing/2014/main" val="4068022033"/>
                    </a:ext>
                  </a:extLst>
                </a:gridCol>
                <a:gridCol w="1183996">
                  <a:extLst>
                    <a:ext uri="{9D8B030D-6E8A-4147-A177-3AD203B41FA5}">
                      <a16:colId xmlns:a16="http://schemas.microsoft.com/office/drawing/2014/main" val="2940550999"/>
                    </a:ext>
                  </a:extLst>
                </a:gridCol>
                <a:gridCol w="1183996">
                  <a:extLst>
                    <a:ext uri="{9D8B030D-6E8A-4147-A177-3AD203B41FA5}">
                      <a16:colId xmlns:a16="http://schemas.microsoft.com/office/drawing/2014/main" val="793191667"/>
                    </a:ext>
                  </a:extLst>
                </a:gridCol>
                <a:gridCol w="1183996">
                  <a:extLst>
                    <a:ext uri="{9D8B030D-6E8A-4147-A177-3AD203B41FA5}">
                      <a16:colId xmlns:a16="http://schemas.microsoft.com/office/drawing/2014/main" val="1486327715"/>
                    </a:ext>
                  </a:extLst>
                </a:gridCol>
                <a:gridCol w="1183996">
                  <a:extLst>
                    <a:ext uri="{9D8B030D-6E8A-4147-A177-3AD203B41FA5}">
                      <a16:colId xmlns:a16="http://schemas.microsoft.com/office/drawing/2014/main" val="3756373413"/>
                    </a:ext>
                  </a:extLst>
                </a:gridCol>
                <a:gridCol w="1183996">
                  <a:extLst>
                    <a:ext uri="{9D8B030D-6E8A-4147-A177-3AD203B41FA5}">
                      <a16:colId xmlns:a16="http://schemas.microsoft.com/office/drawing/2014/main" val="1039139786"/>
                    </a:ext>
                  </a:extLst>
                </a:gridCol>
                <a:gridCol w="1183996">
                  <a:extLst>
                    <a:ext uri="{9D8B030D-6E8A-4147-A177-3AD203B41FA5}">
                      <a16:colId xmlns:a16="http://schemas.microsoft.com/office/drawing/2014/main" val="3610125615"/>
                    </a:ext>
                  </a:extLst>
                </a:gridCol>
              </a:tblGrid>
              <a:tr h="1067767">
                <a:tc>
                  <a:txBody>
                    <a:bodyPr/>
                    <a:lstStyle/>
                    <a:p>
                      <a:pPr algn="ctr">
                        <a:lnSpc>
                          <a:spcPct val="110000"/>
                        </a:lnSpc>
                        <a:spcAft>
                          <a:spcPts val="0"/>
                        </a:spcAft>
                      </a:pPr>
                      <a:r>
                        <a:rPr lang="ru-RU" sz="2000" b="1"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Группы участников</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Кол-во ОО</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Кол-во участников</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2</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5</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Качество</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Успеваемость</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3537397356"/>
                  </a:ext>
                </a:extLst>
              </a:tr>
              <a:tr h="723910">
                <a:tc>
                  <a:txBody>
                    <a:bodyPr/>
                    <a:lstStyle/>
                    <a:p>
                      <a:pPr>
                        <a:lnSpc>
                          <a:spcPct val="110000"/>
                        </a:lnSpc>
                        <a:spcAft>
                          <a:spcPts val="0"/>
                        </a:spcAft>
                      </a:pPr>
                      <a:r>
                        <a:rPr lang="ru-RU" sz="2000" b="1"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Русский язык 5</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38</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3682</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6,87</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36,88</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41,58</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14,67</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78,46</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10000"/>
                        </a:lnSpc>
                        <a:spcAft>
                          <a:spcPts val="0"/>
                        </a:spcAft>
                      </a:pPr>
                      <a:r>
                        <a:rPr lang="ru-RU"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93,13</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388201620"/>
                  </a:ext>
                </a:extLst>
              </a:tr>
              <a:tr h="723910">
                <a:tc>
                  <a:txBody>
                    <a:bodyPr/>
                    <a:lstStyle/>
                    <a:p>
                      <a:pP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Русский язык 6</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38</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3389</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8,68</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38,33</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39,95</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13,04</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78,28</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10000"/>
                        </a:lnSpc>
                        <a:spcAft>
                          <a:spcPts val="0"/>
                        </a:spcAft>
                      </a:pPr>
                      <a:r>
                        <a:rPr lang="ru-RU"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91,32</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654382634"/>
                  </a:ext>
                </a:extLst>
              </a:tr>
              <a:tr h="723910">
                <a:tc>
                  <a:txBody>
                    <a:bodyPr/>
                    <a:lstStyle/>
                    <a:p>
                      <a:pP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Русский язык 7</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38</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2973</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9,17</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40,22</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41,13</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9,48</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81,35</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10000"/>
                        </a:lnSpc>
                        <a:spcAft>
                          <a:spcPts val="0"/>
                        </a:spcAft>
                      </a:pPr>
                      <a:r>
                        <a:rPr lang="ru-RU"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90,83</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217451600"/>
                  </a:ext>
                </a:extLst>
              </a:tr>
              <a:tr h="723910">
                <a:tc>
                  <a:txBody>
                    <a:bodyPr/>
                    <a:lstStyle/>
                    <a:p>
                      <a:pP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Русский язык 8</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38</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2779</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9,9</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34,62</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44,98</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10,51</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79,6</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10000"/>
                        </a:lnSpc>
                        <a:spcAft>
                          <a:spcPts val="0"/>
                        </a:spcAft>
                      </a:pPr>
                      <a:r>
                        <a:rPr lang="ru-RU"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90,11</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3402682711"/>
                  </a:ext>
                </a:extLst>
              </a:tr>
              <a:tr h="723910">
                <a:tc>
                  <a:txBody>
                    <a:bodyPr/>
                    <a:lstStyle/>
                    <a:p>
                      <a:pP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Среднее по району</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nSpc>
                          <a:spcPct val="110000"/>
                        </a:lnSpc>
                        <a:spcAft>
                          <a:spcPts val="0"/>
                        </a:spcAft>
                      </a:pPr>
                      <a:r>
                        <a:rPr lang="ru-RU" sz="20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8,65</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37,51</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41,91</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10000"/>
                        </a:lnSpc>
                        <a:spcAft>
                          <a:spcPts val="0"/>
                        </a:spcAft>
                      </a:pPr>
                      <a:r>
                        <a:rPr lang="ru-RU" sz="20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11,92</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10000"/>
                        </a:lnSpc>
                        <a:spcAft>
                          <a:spcPts val="0"/>
                        </a:spcAft>
                      </a:pPr>
                      <a:r>
                        <a:rPr lang="ru-RU" sz="2000" b="1">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79,42</a:t>
                      </a:r>
                      <a:endParaRPr lang="ru-RU"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10000"/>
                        </a:lnSpc>
                        <a:spcAft>
                          <a:spcPts val="0"/>
                        </a:spcAft>
                      </a:pPr>
                      <a:r>
                        <a:rPr lang="ru-RU" sz="2000" b="1"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91,34</a:t>
                      </a:r>
                      <a:endParaRPr lang="ru-RU"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012285574"/>
                  </a:ext>
                </a:extLst>
              </a:tr>
            </a:tbl>
          </a:graphicData>
        </a:graphic>
      </p:graphicFrame>
    </p:spTree>
    <p:extLst>
      <p:ext uri="{BB962C8B-B14F-4D97-AF65-F5344CB8AC3E}">
        <p14:creationId xmlns:p14="http://schemas.microsoft.com/office/powerpoint/2010/main" val="65891430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pPr>
              <a:lnSpc>
                <a:spcPct val="110000"/>
              </a:lnSpc>
              <a:spcAft>
                <a:spcPts val="0"/>
              </a:spcAft>
            </a:pPr>
            <a:r>
              <a:rPr lang="ru-RU" b="1" dirty="0">
                <a:latin typeface="Calibri" panose="020F0502020204030204" pitchFamily="34" charset="0"/>
                <a:ea typeface="Calibri" panose="020F0502020204030204" pitchFamily="34" charset="0"/>
                <a:cs typeface="Times New Roman" panose="02020603050405020304" pitchFamily="18" charset="0"/>
              </a:rPr>
              <a:t>Русский Язык 5 класс (оценки, %)</a:t>
            </a:r>
            <a:r>
              <a:rPr lang="ru-RU" dirty="0">
                <a:latin typeface="Calibri" panose="020F0502020204030204" pitchFamily="34" charset="0"/>
                <a:ea typeface="Calibri" panose="020F0502020204030204" pitchFamily="34" charset="0"/>
                <a:cs typeface="Times New Roman" panose="02020603050405020304" pitchFamily="18" charset="0"/>
              </a:rPr>
              <a:t/>
            </a:r>
            <a:br>
              <a:rPr lang="ru-RU" dirty="0">
                <a:latin typeface="Calibri" panose="020F0502020204030204" pitchFamily="34" charset="0"/>
                <a:ea typeface="Calibri" panose="020F0502020204030204" pitchFamily="34" charset="0"/>
                <a:cs typeface="Times New Roman" panose="02020603050405020304" pitchFamily="18" charset="0"/>
              </a:rPr>
            </a:br>
            <a:endParaRPr lang="ru-RU" dirty="0"/>
          </a:p>
        </p:txBody>
      </p:sp>
      <p:graphicFrame>
        <p:nvGraphicFramePr>
          <p:cNvPr id="4" name="Объект 3"/>
          <p:cNvGraphicFramePr>
            <a:graphicFrameLocks noGrp="1"/>
          </p:cNvGraphicFramePr>
          <p:nvPr>
            <p:ph idx="1"/>
            <p:extLst>
              <p:ext uri="{D42A27DB-BD31-4B8C-83A1-F6EECF244321}">
                <p14:modId xmlns:p14="http://schemas.microsoft.com/office/powerpoint/2010/main" val="2365899728"/>
              </p:ext>
            </p:extLst>
          </p:nvPr>
        </p:nvGraphicFramePr>
        <p:xfrm>
          <a:off x="958516" y="2018131"/>
          <a:ext cx="10515600" cy="2483104"/>
        </p:xfrm>
        <a:graphic>
          <a:graphicData uri="http://schemas.openxmlformats.org/drawingml/2006/table">
            <a:tbl>
              <a:tblPr firstRow="1" bandRow="1">
                <a:tableStyleId>{5C22544A-7EE6-4342-B048-85BDC9FD1C3A}</a:tableStyleId>
              </a:tblPr>
              <a:tblGrid>
                <a:gridCol w="2193758">
                  <a:extLst>
                    <a:ext uri="{9D8B030D-6E8A-4147-A177-3AD203B41FA5}">
                      <a16:colId xmlns:a16="http://schemas.microsoft.com/office/drawing/2014/main" val="4075870858"/>
                    </a:ext>
                  </a:extLst>
                </a:gridCol>
                <a:gridCol w="1768642">
                  <a:extLst>
                    <a:ext uri="{9D8B030D-6E8A-4147-A177-3AD203B41FA5}">
                      <a16:colId xmlns:a16="http://schemas.microsoft.com/office/drawing/2014/main" val="1730453459"/>
                    </a:ext>
                  </a:extLst>
                </a:gridCol>
                <a:gridCol w="914400">
                  <a:extLst>
                    <a:ext uri="{9D8B030D-6E8A-4147-A177-3AD203B41FA5}">
                      <a16:colId xmlns:a16="http://schemas.microsoft.com/office/drawing/2014/main" val="1871188664"/>
                    </a:ext>
                  </a:extLst>
                </a:gridCol>
                <a:gridCol w="1058779">
                  <a:extLst>
                    <a:ext uri="{9D8B030D-6E8A-4147-A177-3AD203B41FA5}">
                      <a16:colId xmlns:a16="http://schemas.microsoft.com/office/drawing/2014/main" val="1641504387"/>
                    </a:ext>
                  </a:extLst>
                </a:gridCol>
                <a:gridCol w="998621">
                  <a:extLst>
                    <a:ext uri="{9D8B030D-6E8A-4147-A177-3AD203B41FA5}">
                      <a16:colId xmlns:a16="http://schemas.microsoft.com/office/drawing/2014/main" val="3909142036"/>
                    </a:ext>
                  </a:extLst>
                </a:gridCol>
                <a:gridCol w="952500">
                  <a:extLst>
                    <a:ext uri="{9D8B030D-6E8A-4147-A177-3AD203B41FA5}">
                      <a16:colId xmlns:a16="http://schemas.microsoft.com/office/drawing/2014/main" val="22291951"/>
                    </a:ext>
                  </a:extLst>
                </a:gridCol>
                <a:gridCol w="1314450">
                  <a:extLst>
                    <a:ext uri="{9D8B030D-6E8A-4147-A177-3AD203B41FA5}">
                      <a16:colId xmlns:a16="http://schemas.microsoft.com/office/drawing/2014/main" val="1342996873"/>
                    </a:ext>
                  </a:extLst>
                </a:gridCol>
                <a:gridCol w="1314450">
                  <a:extLst>
                    <a:ext uri="{9D8B030D-6E8A-4147-A177-3AD203B41FA5}">
                      <a16:colId xmlns:a16="http://schemas.microsoft.com/office/drawing/2014/main" val="1021115203"/>
                    </a:ext>
                  </a:extLst>
                </a:gridCol>
              </a:tblGrid>
              <a:tr h="370840">
                <a:tc>
                  <a:txBody>
                    <a:bodyPr/>
                    <a:lstStyle/>
                    <a:p>
                      <a:pPr>
                        <a:lnSpc>
                          <a:spcPct val="110000"/>
                        </a:lnSpc>
                        <a:spcAft>
                          <a:spcPts val="0"/>
                        </a:spcAft>
                      </a:pPr>
                      <a:r>
                        <a:rPr lang="ru-RU" sz="1800" b="1"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Группы участников</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800" b="1"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Кол-во участников</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800" b="1"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2</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800" b="1"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800" b="1"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800" b="1"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5</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Качество</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Успеваемость</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067088451"/>
                  </a:ext>
                </a:extLst>
              </a:tr>
              <a:tr h="370840">
                <a:tc>
                  <a:txBody>
                    <a:bodyPr/>
                    <a:lstStyle/>
                    <a:p>
                      <a:pPr>
                        <a:lnSpc>
                          <a:spcPct val="110000"/>
                        </a:lnSpc>
                        <a:spcAft>
                          <a:spcPts val="0"/>
                        </a:spcAft>
                      </a:pPr>
                      <a:r>
                        <a:rPr lang="ru-RU" sz="18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Вся выборка</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1447733</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13,79</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38,87</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34,51</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12,84</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47,35</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86,22</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884647657"/>
                  </a:ext>
                </a:extLst>
              </a:tr>
              <a:tr h="370840">
                <a:tc>
                  <a:txBody>
                    <a:bodyPr/>
                    <a:lstStyle/>
                    <a:p>
                      <a:pP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Республика Татарстан 2021</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43137</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7,5</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37,34</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40,46</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14,7</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55,16</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92,5</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032097358"/>
                  </a:ext>
                </a:extLst>
              </a:tr>
              <a:tr h="370840">
                <a:tc>
                  <a:txBody>
                    <a:bodyPr/>
                    <a:lstStyle/>
                    <a:p>
                      <a:pP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город Казань - Советский район 2021</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3682</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6,87</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36,88</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41,58</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14,67</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56,25</a:t>
                      </a:r>
                      <a:endParaRPr lang="ru-RU"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8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93,13</a:t>
                      </a:r>
                      <a:endParaRPr lang="ru-RU"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431841156"/>
                  </a:ext>
                </a:extLst>
              </a:tr>
            </a:tbl>
          </a:graphicData>
        </a:graphic>
      </p:graphicFrame>
    </p:spTree>
    <p:extLst>
      <p:ext uri="{BB962C8B-B14F-4D97-AF65-F5344CB8AC3E}">
        <p14:creationId xmlns:p14="http://schemas.microsoft.com/office/powerpoint/2010/main" val="56514704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ru-RU" sz="2800" b="1" dirty="0">
                <a:latin typeface="Calibri" panose="020F0502020204030204" pitchFamily="34" charset="0"/>
                <a:ea typeface="Calibri" panose="020F0502020204030204" pitchFamily="34" charset="0"/>
                <a:cs typeface="Times New Roman" panose="02020603050405020304" pitchFamily="18" charset="0"/>
              </a:rPr>
              <a:t>Русский Язык 5 класс (оценки, %).  </a:t>
            </a:r>
            <a:r>
              <a:rPr lang="ru-RU" sz="2800" b="1" dirty="0" smtClean="0">
                <a:latin typeface="Calibri" panose="020F0502020204030204" pitchFamily="34" charset="0"/>
                <a:ea typeface="Calibri" panose="020F0502020204030204" pitchFamily="34" charset="0"/>
                <a:cs typeface="Times New Roman" panose="02020603050405020304" pitchFamily="18" charset="0"/>
              </a:rPr>
              <a:t/>
            </a:r>
            <a:br>
              <a:rPr lang="ru-RU" sz="2800" b="1" dirty="0" smtClean="0">
                <a:latin typeface="Calibri" panose="020F0502020204030204" pitchFamily="34" charset="0"/>
                <a:ea typeface="Calibri" panose="020F0502020204030204" pitchFamily="34" charset="0"/>
                <a:cs typeface="Times New Roman" panose="02020603050405020304" pitchFamily="18" charset="0"/>
              </a:rPr>
            </a:br>
            <a:r>
              <a:rPr lang="ru-RU" sz="2800" b="1" dirty="0" smtClean="0">
                <a:latin typeface="Calibri" panose="020F0502020204030204" pitchFamily="34" charset="0"/>
                <a:ea typeface="Calibri" panose="020F0502020204030204" pitchFamily="34" charset="0"/>
                <a:cs typeface="Times New Roman" panose="02020603050405020304" pitchFamily="18" charset="0"/>
              </a:rPr>
              <a:t>Сравнение </a:t>
            </a:r>
            <a:r>
              <a:rPr lang="ru-RU" sz="2800" b="1" dirty="0">
                <a:latin typeface="Calibri" panose="020F0502020204030204" pitchFamily="34" charset="0"/>
                <a:ea typeface="Calibri" panose="020F0502020204030204" pitchFamily="34" charset="0"/>
                <a:cs typeface="Times New Roman" panose="02020603050405020304" pitchFamily="18" charset="0"/>
              </a:rPr>
              <a:t>отметок с отметками по журналу ВПР-2021</a:t>
            </a:r>
            <a:endParaRPr lang="ru-RU" sz="2800" dirty="0"/>
          </a:p>
        </p:txBody>
      </p:sp>
      <p:graphicFrame>
        <p:nvGraphicFramePr>
          <p:cNvPr id="4" name="Объект 3"/>
          <p:cNvGraphicFramePr>
            <a:graphicFrameLocks noGrp="1"/>
          </p:cNvGraphicFramePr>
          <p:nvPr>
            <p:ph idx="1"/>
            <p:extLst>
              <p:ext uri="{D42A27DB-BD31-4B8C-83A1-F6EECF244321}">
                <p14:modId xmlns:p14="http://schemas.microsoft.com/office/powerpoint/2010/main" val="3136872778"/>
              </p:ext>
            </p:extLst>
          </p:nvPr>
        </p:nvGraphicFramePr>
        <p:xfrm>
          <a:off x="838200" y="1825625"/>
          <a:ext cx="10515600" cy="4079240"/>
        </p:xfrm>
        <a:graphic>
          <a:graphicData uri="http://schemas.openxmlformats.org/drawingml/2006/table">
            <a:tbl>
              <a:tblPr firstRow="1" bandRow="1">
                <a:tableStyleId>{5C22544A-7EE6-4342-B048-85BDC9FD1C3A}</a:tableStyleId>
              </a:tblPr>
              <a:tblGrid>
                <a:gridCol w="6224337">
                  <a:extLst>
                    <a:ext uri="{9D8B030D-6E8A-4147-A177-3AD203B41FA5}">
                      <a16:colId xmlns:a16="http://schemas.microsoft.com/office/drawing/2014/main" val="536252350"/>
                    </a:ext>
                  </a:extLst>
                </a:gridCol>
                <a:gridCol w="2622884">
                  <a:extLst>
                    <a:ext uri="{9D8B030D-6E8A-4147-A177-3AD203B41FA5}">
                      <a16:colId xmlns:a16="http://schemas.microsoft.com/office/drawing/2014/main" val="3129839994"/>
                    </a:ext>
                  </a:extLst>
                </a:gridCol>
                <a:gridCol w="1668379">
                  <a:extLst>
                    <a:ext uri="{9D8B030D-6E8A-4147-A177-3AD203B41FA5}">
                      <a16:colId xmlns:a16="http://schemas.microsoft.com/office/drawing/2014/main" val="252715560"/>
                    </a:ext>
                  </a:extLst>
                </a:gridCol>
              </a:tblGrid>
              <a:tr h="370840">
                <a:tc>
                  <a:txBody>
                    <a:bodyPr/>
                    <a:lstStyle/>
                    <a:p>
                      <a:pPr>
                        <a:lnSpc>
                          <a:spcPct val="110000"/>
                        </a:lnSpc>
                        <a:spcAft>
                          <a:spcPts val="0"/>
                        </a:spcAft>
                      </a:pPr>
                      <a:r>
                        <a:rPr lang="ru-RU" sz="16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Группы участников</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6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Кол-во участников</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6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699801654"/>
                  </a:ext>
                </a:extLst>
              </a:tr>
              <a:tr h="370840">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Республика Татарстан</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140269628"/>
                  </a:ext>
                </a:extLst>
              </a:tr>
              <a:tr h="370840">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Понизили (Отметка &lt; Отметка по журналу)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11000</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25,5</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251341797"/>
                  </a:ext>
                </a:extLst>
              </a:tr>
              <a:tr h="370840">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Подтвердили (Отметка = Отметке по журналу)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28475</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66,02</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659686216"/>
                  </a:ext>
                </a:extLst>
              </a:tr>
              <a:tr h="370840">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Повысили (Отметка &gt; Отметка по журналу)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3657</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8,48</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579192455"/>
                  </a:ext>
                </a:extLst>
              </a:tr>
              <a:tr h="370840">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Всего</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43132</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100</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535228483"/>
                  </a:ext>
                </a:extLst>
              </a:tr>
              <a:tr h="370840">
                <a:tc>
                  <a:txBody>
                    <a:bodyPr/>
                    <a:lstStyle/>
                    <a:p>
                      <a:pPr>
                        <a:lnSpc>
                          <a:spcPct val="110000"/>
                        </a:lnSpc>
                        <a:spcAft>
                          <a:spcPts val="0"/>
                        </a:spcAft>
                      </a:pPr>
                      <a:r>
                        <a:rPr lang="ru-RU" sz="1600" b="1">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город Казань - Советский район</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3610172654"/>
                  </a:ext>
                </a:extLst>
              </a:tr>
              <a:tr h="370840">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Понизили (Отметка &lt; Отметка по журналу)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999</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27,14</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4079912030"/>
                  </a:ext>
                </a:extLst>
              </a:tr>
              <a:tr h="370840">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Подтвердили (Отметка = Отметке по журналу)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2410</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65,47</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525128256"/>
                  </a:ext>
                </a:extLst>
              </a:tr>
              <a:tr h="370840">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Повысили (Отметка &gt; Отметка по журналу) %</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272</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7,39</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773654438"/>
                  </a:ext>
                </a:extLst>
              </a:tr>
              <a:tr h="370840">
                <a:tc>
                  <a:txBody>
                    <a:bodyPr/>
                    <a:lstStyle/>
                    <a:p>
                      <a:pP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  Всего</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3681</a:t>
                      </a:r>
                      <a:endParaRPr lang="ru-RU"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10000"/>
                        </a:lnSpc>
                        <a:spcAft>
                          <a:spcPts val="0"/>
                        </a:spcAft>
                      </a:pPr>
                      <a:r>
                        <a:rPr lang="ru-RU" sz="1600" dirty="0">
                          <a:solidFill>
                            <a:srgbClr val="000000"/>
                          </a:solidFill>
                          <a:effectLst/>
                          <a:latin typeface="Calibri" panose="020F0502020204030204" pitchFamily="34" charset="0"/>
                          <a:ea typeface="Times New Roman" panose="02020603050405020304" pitchFamily="18" charset="0"/>
                          <a:cs typeface="Times New Roman" panose="02020603050405020304" pitchFamily="18" charset="0"/>
                        </a:rPr>
                        <a:t>100</a:t>
                      </a:r>
                      <a:endParaRPr lang="ru-RU"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4005603889"/>
                  </a:ext>
                </a:extLst>
              </a:tr>
            </a:tbl>
          </a:graphicData>
        </a:graphic>
      </p:graphicFrame>
    </p:spTree>
    <p:extLst>
      <p:ext uri="{BB962C8B-B14F-4D97-AF65-F5344CB8AC3E}">
        <p14:creationId xmlns:p14="http://schemas.microsoft.com/office/powerpoint/2010/main" val="342123143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Типичные ошибки. 5 класс</a:t>
            </a:r>
            <a:endParaRPr lang="ru-RU" dirty="0"/>
          </a:p>
        </p:txBody>
      </p:sp>
      <p:graphicFrame>
        <p:nvGraphicFramePr>
          <p:cNvPr id="4" name="Объект 3"/>
          <p:cNvGraphicFramePr>
            <a:graphicFrameLocks noGrp="1"/>
          </p:cNvGraphicFramePr>
          <p:nvPr>
            <p:ph idx="1"/>
            <p:extLst>
              <p:ext uri="{D42A27DB-BD31-4B8C-83A1-F6EECF244321}">
                <p14:modId xmlns:p14="http://schemas.microsoft.com/office/powerpoint/2010/main" val="2222021065"/>
              </p:ext>
            </p:extLst>
          </p:nvPr>
        </p:nvGraphicFramePr>
        <p:xfrm>
          <a:off x="838200" y="1825625"/>
          <a:ext cx="10515600" cy="3053080"/>
        </p:xfrm>
        <a:graphic>
          <a:graphicData uri="http://schemas.openxmlformats.org/drawingml/2006/table">
            <a:tbl>
              <a:tblPr firstRow="1" bandRow="1">
                <a:tableStyleId>{5C22544A-7EE6-4342-B048-85BDC9FD1C3A}</a:tableStyleId>
              </a:tblPr>
              <a:tblGrid>
                <a:gridCol w="5257800">
                  <a:extLst>
                    <a:ext uri="{9D8B030D-6E8A-4147-A177-3AD203B41FA5}">
                      <a16:colId xmlns:a16="http://schemas.microsoft.com/office/drawing/2014/main" val="2630332214"/>
                    </a:ext>
                  </a:extLst>
                </a:gridCol>
                <a:gridCol w="5257800">
                  <a:extLst>
                    <a:ext uri="{9D8B030D-6E8A-4147-A177-3AD203B41FA5}">
                      <a16:colId xmlns:a16="http://schemas.microsoft.com/office/drawing/2014/main" val="1148481721"/>
                    </a:ext>
                  </a:extLst>
                </a:gridCol>
              </a:tblGrid>
              <a:tr h="370840">
                <a:tc>
                  <a:txBody>
                    <a:bodyPr/>
                    <a:lstStyle/>
                    <a:p>
                      <a:pPr indent="-90170" algn="just">
                        <a:lnSpc>
                          <a:spcPct val="110000"/>
                        </a:lnSpc>
                        <a:spcAft>
                          <a:spcPts val="0"/>
                        </a:spcAft>
                      </a:pPr>
                      <a:r>
                        <a:rPr lang="ru-RU" sz="2000" dirty="0">
                          <a:effectLst/>
                          <a:latin typeface="Calibri" panose="020F0502020204030204" pitchFamily="34" charset="0"/>
                          <a:ea typeface="Calibri" panose="020F0502020204030204" pitchFamily="34" charset="0"/>
                          <a:cs typeface="Times New Roman" panose="02020603050405020304" pitchFamily="18" charset="0"/>
                        </a:rPr>
                        <a:t>Типичные ошибки</a:t>
                      </a:r>
                    </a:p>
                  </a:txBody>
                  <a:tcPr marL="68580" marR="68580" marT="0" marB="0"/>
                </a:tc>
                <a:tc>
                  <a:txBody>
                    <a:bodyPr/>
                    <a:lstStyle/>
                    <a:p>
                      <a:pPr indent="-90170" algn="just">
                        <a:lnSpc>
                          <a:spcPct val="110000"/>
                        </a:lnSpc>
                        <a:spcAft>
                          <a:spcPts val="0"/>
                        </a:spcAft>
                      </a:pPr>
                      <a:r>
                        <a:rPr lang="ru-RU" sz="2000" dirty="0">
                          <a:effectLst/>
                          <a:latin typeface="Calibri" panose="020F0502020204030204" pitchFamily="34" charset="0"/>
                          <a:ea typeface="Calibri" panose="020F0502020204030204" pitchFamily="34" charset="0"/>
                          <a:cs typeface="Times New Roman" panose="02020603050405020304" pitchFamily="18" charset="0"/>
                        </a:rPr>
                        <a:t>Возможные причины</a:t>
                      </a:r>
                    </a:p>
                  </a:txBody>
                  <a:tcPr marL="68580" marR="68580" marT="0" marB="0"/>
                </a:tc>
                <a:extLst>
                  <a:ext uri="{0D108BD9-81ED-4DB2-BD59-A6C34878D82A}">
                    <a16:rowId xmlns:a16="http://schemas.microsoft.com/office/drawing/2014/main" val="1535328992"/>
                  </a:ext>
                </a:extLst>
              </a:tr>
              <a:tr h="370840">
                <a:tc>
                  <a:txBody>
                    <a:bodyPr/>
                    <a:lstStyle/>
                    <a:p>
                      <a:pPr>
                        <a:lnSpc>
                          <a:spcPct val="110000"/>
                        </a:lnSpc>
                        <a:spcAft>
                          <a:spcPts val="0"/>
                        </a:spcAft>
                      </a:pPr>
                      <a:r>
                        <a:rPr lang="ru-RU" sz="2000" dirty="0" smtClean="0">
                          <a:effectLst/>
                          <a:latin typeface="Calibri" panose="020F0502020204030204" pitchFamily="34" charset="0"/>
                          <a:ea typeface="Calibri" panose="020F0502020204030204" pitchFamily="34" charset="0"/>
                          <a:cs typeface="Times New Roman" panose="02020603050405020304" pitchFamily="18" charset="0"/>
                        </a:rPr>
                        <a:t>Орфографические  </a:t>
                      </a:r>
                      <a:r>
                        <a:rPr lang="ru-RU" sz="2000" dirty="0">
                          <a:effectLst/>
                          <a:latin typeface="Calibri" panose="020F0502020204030204" pitchFamily="34" charset="0"/>
                          <a:ea typeface="Calibri" panose="020F0502020204030204" pitchFamily="34" charset="0"/>
                          <a:cs typeface="Times New Roman" panose="02020603050405020304" pitchFamily="18" charset="0"/>
                        </a:rPr>
                        <a:t>нормы современного русского литературного языка </a:t>
                      </a:r>
                    </a:p>
                  </a:txBody>
                  <a:tcPr marL="68580" marR="68580" marT="0" marB="0"/>
                </a:tc>
                <a:tc rowSpan="2">
                  <a:txBody>
                    <a:bodyPr/>
                    <a:lstStyle/>
                    <a:p>
                      <a:pPr indent="-90170">
                        <a:lnSpc>
                          <a:spcPct val="110000"/>
                        </a:lnSpc>
                        <a:spcAft>
                          <a:spcPts val="0"/>
                        </a:spcAft>
                      </a:pPr>
                      <a:r>
                        <a:rPr lang="ru-RU" sz="2000" dirty="0">
                          <a:effectLst/>
                          <a:latin typeface="Calibri" panose="020F0502020204030204" pitchFamily="34" charset="0"/>
                          <a:ea typeface="Calibri" panose="020F0502020204030204" pitchFamily="34" charset="0"/>
                          <a:cs typeface="Times New Roman" panose="02020603050405020304" pitchFamily="18" charset="0"/>
                        </a:rPr>
                        <a:t>-неумение обучающихся видеть орфограммы, подбирать проверочные слова;</a:t>
                      </a:r>
                    </a:p>
                    <a:p>
                      <a:pPr indent="-90170">
                        <a:lnSpc>
                          <a:spcPct val="110000"/>
                        </a:lnSpc>
                        <a:spcAft>
                          <a:spcPts val="0"/>
                        </a:spcAft>
                      </a:pPr>
                      <a:r>
                        <a:rPr lang="ru-RU" sz="2000" dirty="0">
                          <a:effectLst/>
                          <a:latin typeface="Calibri" panose="020F0502020204030204" pitchFamily="34" charset="0"/>
                          <a:ea typeface="Calibri" panose="020F0502020204030204" pitchFamily="34" charset="0"/>
                          <a:cs typeface="Times New Roman" panose="02020603050405020304" pitchFamily="18" charset="0"/>
                        </a:rPr>
                        <a:t>-неумение самостоятельно использовать изученные правила;</a:t>
                      </a:r>
                    </a:p>
                    <a:p>
                      <a:pPr indent="-90170">
                        <a:lnSpc>
                          <a:spcPct val="110000"/>
                        </a:lnSpc>
                        <a:spcAft>
                          <a:spcPts val="0"/>
                        </a:spcAft>
                      </a:pPr>
                      <a:r>
                        <a:rPr lang="ru-RU" sz="2000" dirty="0">
                          <a:effectLst/>
                          <a:latin typeface="Calibri" panose="020F0502020204030204" pitchFamily="34" charset="0"/>
                          <a:ea typeface="Calibri" panose="020F0502020204030204" pitchFamily="34" charset="0"/>
                          <a:cs typeface="Times New Roman" panose="02020603050405020304" pitchFamily="18" charset="0"/>
                        </a:rPr>
                        <a:t>-кратковременная и ослабленная память у некоторых детей;</a:t>
                      </a:r>
                    </a:p>
                    <a:p>
                      <a:pPr indent="-90170">
                        <a:lnSpc>
                          <a:spcPct val="110000"/>
                        </a:lnSpc>
                        <a:spcAft>
                          <a:spcPts val="0"/>
                        </a:spcAft>
                      </a:pPr>
                      <a:r>
                        <a:rPr lang="ru-RU" sz="2000" dirty="0">
                          <a:effectLst/>
                          <a:latin typeface="Calibri" panose="020F0502020204030204" pitchFamily="34" charset="0"/>
                          <a:ea typeface="Calibri" panose="020F0502020204030204" pitchFamily="34" charset="0"/>
                          <a:cs typeface="Times New Roman" panose="02020603050405020304" pitchFamily="18" charset="0"/>
                        </a:rPr>
                        <a:t>-отсутствие достаточных навыков самостоятельной работы</a:t>
                      </a:r>
                    </a:p>
                  </a:txBody>
                  <a:tcPr marL="68580" marR="68580" marT="0" marB="0"/>
                </a:tc>
                <a:extLst>
                  <a:ext uri="{0D108BD9-81ED-4DB2-BD59-A6C34878D82A}">
                    <a16:rowId xmlns:a16="http://schemas.microsoft.com/office/drawing/2014/main" val="1884680303"/>
                  </a:ext>
                </a:extLst>
              </a:tr>
              <a:tr h="370840">
                <a:tc>
                  <a:txBody>
                    <a:bodyPr/>
                    <a:lstStyle/>
                    <a:p>
                      <a:pPr>
                        <a:lnSpc>
                          <a:spcPct val="110000"/>
                        </a:lnSpc>
                        <a:spcAft>
                          <a:spcPts val="0"/>
                        </a:spcAft>
                      </a:pPr>
                      <a:r>
                        <a:rPr lang="ru-RU" sz="2000" dirty="0">
                          <a:effectLst/>
                          <a:latin typeface="Calibri" panose="020F0502020204030204" pitchFamily="34" charset="0"/>
                          <a:ea typeface="Calibri" panose="020F0502020204030204" pitchFamily="34" charset="0"/>
                          <a:cs typeface="Times New Roman" panose="02020603050405020304" pitchFamily="18" charset="0"/>
                        </a:rPr>
                        <a:t>ориентирование в содержании текста, понимание его целостного смысла, нахождение в тексте требуемой информации</a:t>
                      </a:r>
                    </a:p>
                  </a:txBody>
                  <a:tcPr marL="68580" marR="68580" marT="0" marB="0"/>
                </a:tc>
                <a:tc vMerge="1">
                  <a:txBody>
                    <a:bodyPr/>
                    <a:lstStyle/>
                    <a:p>
                      <a:endParaRPr lang="ru-RU" dirty="0"/>
                    </a:p>
                  </a:txBody>
                  <a:tcPr/>
                </a:tc>
                <a:extLst>
                  <a:ext uri="{0D108BD9-81ED-4DB2-BD59-A6C34878D82A}">
                    <a16:rowId xmlns:a16="http://schemas.microsoft.com/office/drawing/2014/main" val="2764468320"/>
                  </a:ext>
                </a:extLst>
              </a:tr>
            </a:tbl>
          </a:graphicData>
        </a:graphic>
      </p:graphicFrame>
    </p:spTree>
    <p:extLst>
      <p:ext uri="{BB962C8B-B14F-4D97-AF65-F5344CB8AC3E}">
        <p14:creationId xmlns:p14="http://schemas.microsoft.com/office/powerpoint/2010/main" val="318584585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pPr algn="ctr"/>
            <a:r>
              <a:rPr lang="ru-RU" sz="2800" b="1" dirty="0" smtClean="0">
                <a:latin typeface="Times New Roman" panose="02020603050405020304" pitchFamily="18" charset="0"/>
                <a:cs typeface="Times New Roman" panose="02020603050405020304" pitchFamily="18" charset="0"/>
              </a:rPr>
              <a:t>Мероприятия по повышению объективности оценивания ВПР и ОГЭ</a:t>
            </a:r>
            <a:endParaRPr lang="ru-RU" sz="2800" b="1" dirty="0">
              <a:latin typeface="Times New Roman" panose="02020603050405020304" pitchFamily="18" charset="0"/>
              <a:cs typeface="Times New Roman" panose="02020603050405020304" pitchFamily="18" charset="0"/>
            </a:endParaRPr>
          </a:p>
        </p:txBody>
      </p:sp>
      <p:sp>
        <p:nvSpPr>
          <p:cNvPr id="3" name="Объект 2"/>
          <p:cNvSpPr>
            <a:spLocks noGrp="1"/>
          </p:cNvSpPr>
          <p:nvPr>
            <p:ph idx="1"/>
          </p:nvPr>
        </p:nvSpPr>
        <p:spPr/>
        <p:txBody>
          <a:bodyPr>
            <a:normAutofit/>
          </a:bodyPr>
          <a:lstStyle/>
          <a:p>
            <a:pPr marL="514350" indent="-514350">
              <a:buAutoNum type="arabicPeriod"/>
            </a:pPr>
            <a:r>
              <a:rPr lang="ru-RU" sz="2400" dirty="0" smtClean="0">
                <a:latin typeface="Times New Roman" panose="02020603050405020304" pitchFamily="18" charset="0"/>
                <a:cs typeface="Times New Roman" panose="02020603050405020304" pitchFamily="18" charset="0"/>
              </a:rPr>
              <a:t>Изучить Нормы оценок письменных работ и устных ответов по русскому языку в соответствии с ФГОС ООО (локальный акт в ОУ)</a:t>
            </a:r>
          </a:p>
          <a:p>
            <a:pPr marL="514350" indent="-514350">
              <a:buAutoNum type="arabicPeriod"/>
            </a:pPr>
            <a:r>
              <a:rPr lang="ru-RU" sz="2400" dirty="0" smtClean="0">
                <a:latin typeface="Times New Roman" panose="02020603050405020304" pitchFamily="18" charset="0"/>
                <a:cs typeface="Times New Roman" panose="02020603050405020304" pitchFamily="18" charset="0"/>
              </a:rPr>
              <a:t>Выработка каждым учителем системы по объективному оцениванию работы учащихся</a:t>
            </a:r>
          </a:p>
          <a:p>
            <a:pPr marL="514350" indent="-514350">
              <a:buAutoNum type="arabicPeriod"/>
            </a:pPr>
            <a:r>
              <a:rPr lang="ru-RU" sz="2400" dirty="0" smtClean="0">
                <a:latin typeface="Times New Roman" panose="02020603050405020304" pitchFamily="18" charset="0"/>
                <a:cs typeface="Times New Roman" panose="02020603050405020304" pitchFamily="18" charset="0"/>
              </a:rPr>
              <a:t>Совместная работа ШМО учителей начальных классов и ШМО учителей русского языка по выработке единых подходов в оценочной деятельности</a:t>
            </a:r>
          </a:p>
          <a:p>
            <a:pPr marL="514350" indent="-514350">
              <a:buAutoNum type="arabicPeriod"/>
            </a:pPr>
            <a:r>
              <a:rPr lang="ru-RU" sz="2400" dirty="0" smtClean="0">
                <a:latin typeface="Times New Roman" panose="02020603050405020304" pitchFamily="18" charset="0"/>
                <a:cs typeface="Times New Roman" panose="02020603050405020304" pitchFamily="18" charset="0"/>
              </a:rPr>
              <a:t>Усиление работы по выработке практических навыков учащихся на самостоятельном уровне</a:t>
            </a:r>
          </a:p>
          <a:p>
            <a:pPr marL="514350" indent="-514350">
              <a:buAutoNum type="arabicPeriod"/>
            </a:pPr>
            <a:r>
              <a:rPr lang="ru-RU" sz="2400" dirty="0" smtClean="0">
                <a:latin typeface="Times New Roman" panose="02020603050405020304" pitchFamily="18" charset="0"/>
                <a:cs typeface="Times New Roman" panose="02020603050405020304" pitchFamily="18" charset="0"/>
              </a:rPr>
              <a:t>В работе с учащимися использовать формирующее оценивание</a:t>
            </a:r>
          </a:p>
          <a:p>
            <a:pPr marL="514350" indent="-514350">
              <a:buAutoNum type="arabicPeriod"/>
            </a:pPr>
            <a:r>
              <a:rPr lang="ru-RU" sz="2400" dirty="0" smtClean="0">
                <a:latin typeface="Times New Roman" panose="02020603050405020304" pitchFamily="18" charset="0"/>
                <a:cs typeface="Times New Roman" panose="02020603050405020304" pitchFamily="18" charset="0"/>
              </a:rPr>
              <a:t>Информирование родителей учащихся о нормах оценки</a:t>
            </a:r>
            <a:r>
              <a:rPr lang="ru-RU" sz="2400" dirty="0">
                <a:solidFill>
                  <a:prstClr val="black"/>
                </a:solidFill>
                <a:latin typeface="Times New Roman" panose="02020603050405020304" pitchFamily="18" charset="0"/>
                <a:cs typeface="Times New Roman" panose="02020603050405020304" pitchFamily="18" charset="0"/>
              </a:rPr>
              <a:t> письменных работ и устных ответов по русскому языку в соответствии с ФГОС ООО </a:t>
            </a:r>
            <a:endParaRPr lang="ru-RU" sz="2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714624538"/>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70</TotalTime>
  <Words>701</Words>
  <Application>Microsoft Office PowerPoint</Application>
  <PresentationFormat>Широкоэкранный</PresentationFormat>
  <Paragraphs>155</Paragraphs>
  <Slides>8</Slides>
  <Notes>0</Notes>
  <HiddenSlides>0</HiddenSlides>
  <MMClips>0</MMClips>
  <ScaleCrop>false</ScaleCrop>
  <HeadingPairs>
    <vt:vector size="6" baseType="variant">
      <vt:variant>
        <vt:lpstr>Использованные шрифты</vt:lpstr>
      </vt:variant>
      <vt:variant>
        <vt:i4>5</vt:i4>
      </vt:variant>
      <vt:variant>
        <vt:lpstr>Тема</vt:lpstr>
      </vt:variant>
      <vt:variant>
        <vt:i4>1</vt:i4>
      </vt:variant>
      <vt:variant>
        <vt:lpstr>Заголовки слайдов</vt:lpstr>
      </vt:variant>
      <vt:variant>
        <vt:i4>8</vt:i4>
      </vt:variant>
    </vt:vector>
  </HeadingPairs>
  <TitlesOfParts>
    <vt:vector size="14" baseType="lpstr">
      <vt:lpstr>Arial</vt:lpstr>
      <vt:lpstr>Calibri</vt:lpstr>
      <vt:lpstr>Calibri Light</vt:lpstr>
      <vt:lpstr>Cambria</vt:lpstr>
      <vt:lpstr>Times New Roman</vt:lpstr>
      <vt:lpstr>Тема Office</vt:lpstr>
      <vt:lpstr>Всероссийские проверочные работы: анализ 2021 года</vt:lpstr>
      <vt:lpstr>Как определяется объективность результатов ВПР и ОГЭ?</vt:lpstr>
      <vt:lpstr>  Методика расчета показателя «Уровень объективности оценки образовательных результатов в субъекте Российской Федерации» </vt:lpstr>
      <vt:lpstr>Общий анализ проверки работ ВПР по русскому языку по Советскому району  </vt:lpstr>
      <vt:lpstr>Русский Язык 5 класс (оценки, %) </vt:lpstr>
      <vt:lpstr>Русский Язык 5 класс (оценки, %).   Сравнение отметок с отметками по журналу ВПР-2021</vt:lpstr>
      <vt:lpstr>Типичные ошибки. 5 класс</vt:lpstr>
      <vt:lpstr>Мероприятия по повышению объективности оценивания ВПР и ОГЭ</vt:lpstr>
    </vt:vector>
  </TitlesOfParts>
  <Company>SOVRN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Всероссийские проверочные работы: анализ 2021 года</dc:title>
  <dc:creator>SLW</dc:creator>
  <cp:lastModifiedBy>UMS-IMO-4</cp:lastModifiedBy>
  <cp:revision>7</cp:revision>
  <dcterms:created xsi:type="dcterms:W3CDTF">2021-10-17T20:59:59Z</dcterms:created>
  <dcterms:modified xsi:type="dcterms:W3CDTF">2021-11-17T15:15:46Z</dcterms:modified>
</cp:coreProperties>
</file>

<file path=docProps/thumbnail.jpeg>
</file>